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8714" r:id="rId9"/>
    <p:sldId id="8716" r:id="rId10"/>
    <p:sldId id="8722" r:id="rId11"/>
    <p:sldId id="8723" r:id="rId12"/>
    <p:sldId id="8718" r:id="rId13"/>
    <p:sldId id="8720" r:id="rId14"/>
    <p:sldId id="8721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2288" y="9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89105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v.cctv.com/2021/07/21/VIDElVb0LUL4CSKD56Xh6dsm210721.s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tv.cctv.com/2021/07/21/VIDElVb0LUL4CSKD56Xh6dsm210721.shtml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C9E99-7D0B-425A-B4B7-3516559E2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三孩政策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AD60C9-371B-4754-AD1D-E0EDD4264F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9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9C7CB3-60A7-4452-891A-F23372C8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14"/>
          <a:stretch>
            <a:fillRect/>
          </a:stretch>
        </p:blipFill>
        <p:spPr>
          <a:xfrm>
            <a:off x="1" y="857250"/>
            <a:ext cx="1416050" cy="5143500"/>
          </a:xfrm>
          <a:custGeom>
            <a:avLst/>
            <a:gdLst>
              <a:gd name="connsiteX0" fmla="*/ 0 w 1888067"/>
              <a:gd name="connsiteY0" fmla="*/ 0 h 6858000"/>
              <a:gd name="connsiteX1" fmla="*/ 1888067 w 1888067"/>
              <a:gd name="connsiteY1" fmla="*/ 0 h 6858000"/>
              <a:gd name="connsiteX2" fmla="*/ 1888067 w 1888067"/>
              <a:gd name="connsiteY2" fmla="*/ 6858000 h 6858000"/>
              <a:gd name="connsiteX3" fmla="*/ 0 w 18880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067" h="6858000">
                <a:moveTo>
                  <a:pt x="0" y="0"/>
                </a:moveTo>
                <a:lnTo>
                  <a:pt x="1888067" y="0"/>
                </a:lnTo>
                <a:lnTo>
                  <a:pt x="188806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B68D04B-31E6-4B7D-B074-2C4C4C20B5D5}"/>
              </a:ext>
            </a:extLst>
          </p:cNvPr>
          <p:cNvSpPr/>
          <p:nvPr/>
        </p:nvSpPr>
        <p:spPr>
          <a:xfrm>
            <a:off x="396528" y="2416374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HelveticaExt-Normal"/>
                <a:ea typeface="OPPOSans B"/>
              </a:rPr>
              <a:t>动因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A9D97D-1182-4E50-976A-15FC6F6E6FC4}"/>
              </a:ext>
            </a:extLst>
          </p:cNvPr>
          <p:cNvSpPr/>
          <p:nvPr/>
        </p:nvSpPr>
        <p:spPr>
          <a:xfrm>
            <a:off x="511945" y="1779876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54E9E8-971F-4D99-A2AC-BD36BEE397F0}"/>
              </a:ext>
            </a:extLst>
          </p:cNvPr>
          <p:cNvSpPr/>
          <p:nvPr/>
        </p:nvSpPr>
        <p:spPr>
          <a:xfrm>
            <a:off x="511945" y="3281147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效应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AD1903-FFDB-49BD-91E2-2464B070B26C}"/>
              </a:ext>
            </a:extLst>
          </p:cNvPr>
          <p:cNvSpPr/>
          <p:nvPr/>
        </p:nvSpPr>
        <p:spPr>
          <a:xfrm>
            <a:off x="519476" y="4160911"/>
            <a:ext cx="5467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响应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ED91144-0847-44B9-A13F-DFAEC22125FA}"/>
              </a:ext>
            </a:extLst>
          </p:cNvPr>
          <p:cNvSpPr/>
          <p:nvPr/>
        </p:nvSpPr>
        <p:spPr>
          <a:xfrm>
            <a:off x="777329" y="2241465"/>
            <a:ext cx="38621" cy="38621"/>
          </a:xfrm>
          <a:prstGeom prst="ellipse">
            <a:avLst/>
          </a:prstGeom>
          <a:solidFill>
            <a:srgbClr val="FA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BB2B8A0-CBB7-43A7-B028-223316253D9C}"/>
              </a:ext>
            </a:extLst>
          </p:cNvPr>
          <p:cNvSpPr/>
          <p:nvPr/>
        </p:nvSpPr>
        <p:spPr>
          <a:xfrm>
            <a:off x="777329" y="3855598"/>
            <a:ext cx="38621" cy="38621"/>
          </a:xfrm>
          <a:prstGeom prst="ellipse">
            <a:avLst/>
          </a:prstGeom>
          <a:solidFill>
            <a:srgbClr val="FAF3E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90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7561EC0-9780-41A6-87CB-4E05F67AF40F}"/>
              </a:ext>
            </a:extLst>
          </p:cNvPr>
          <p:cNvSpPr/>
          <p:nvPr/>
        </p:nvSpPr>
        <p:spPr>
          <a:xfrm>
            <a:off x="777329" y="3048723"/>
            <a:ext cx="38621" cy="386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90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7D2ED6C-B393-4427-AB50-9F074EF07A55}"/>
              </a:ext>
            </a:extLst>
          </p:cNvPr>
          <p:cNvSpPr/>
          <p:nvPr/>
        </p:nvSpPr>
        <p:spPr>
          <a:xfrm>
            <a:off x="1571565" y="3290500"/>
            <a:ext cx="57246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350" b="1" dirty="0">
                <a:solidFill>
                  <a:srgbClr val="6B3905"/>
                </a:solidFill>
                <a:latin typeface="HelveticaExt-Normal"/>
                <a:ea typeface="OPPOSans B"/>
              </a:rPr>
              <a:t>单独二孩和全面二孩政策的效应已经衰退，我国总体生育率达到极低水平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3E84757-C025-4AC5-8921-9AFDD4AE9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9"/>
          <a:stretch/>
        </p:blipFill>
        <p:spPr>
          <a:xfrm>
            <a:off x="1425726" y="1243013"/>
            <a:ext cx="7454899" cy="194893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D5FA524-744C-48C8-97B8-F4CEC22F48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6" b="6272"/>
          <a:stretch/>
        </p:blipFill>
        <p:spPr>
          <a:xfrm>
            <a:off x="1630369" y="3549849"/>
            <a:ext cx="5340350" cy="1838325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43E9A698-79F2-4694-9197-9A878C15F766}"/>
              </a:ext>
            </a:extLst>
          </p:cNvPr>
          <p:cNvSpPr/>
          <p:nvPr/>
        </p:nvSpPr>
        <p:spPr>
          <a:xfrm>
            <a:off x="1884502" y="4639271"/>
            <a:ext cx="4665389" cy="233640"/>
          </a:xfrm>
          <a:prstGeom prst="rect">
            <a:avLst/>
          </a:prstGeom>
          <a:noFill/>
          <a:ln w="317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7E27A7-D673-49AA-8D0E-48CD9BE292F9}"/>
              </a:ext>
            </a:extLst>
          </p:cNvPr>
          <p:cNvSpPr/>
          <p:nvPr/>
        </p:nvSpPr>
        <p:spPr>
          <a:xfrm>
            <a:off x="1559743" y="975538"/>
            <a:ext cx="48128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350" b="1" dirty="0">
                <a:solidFill>
                  <a:srgbClr val="6B3905"/>
                </a:solidFill>
                <a:latin typeface="HelveticaExt-Normal"/>
                <a:ea typeface="OPPOSans B"/>
              </a:rPr>
              <a:t>中国人口结构发生变化，老龄化程度加快和劳动人口比例下降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6795F6-2960-4DE9-BB85-46ED0C0A4FB4}"/>
              </a:ext>
            </a:extLst>
          </p:cNvPr>
          <p:cNvSpPr txBox="1"/>
          <p:nvPr/>
        </p:nvSpPr>
        <p:spPr>
          <a:xfrm>
            <a:off x="1704081" y="3037582"/>
            <a:ext cx="3597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表</a:t>
            </a:r>
            <a:r>
              <a:rPr lang="en-US" altLang="zh-CN" sz="900" dirty="0"/>
              <a:t>1  </a:t>
            </a:r>
            <a:r>
              <a:rPr lang="zh-CN" altLang="en-US" sz="900" dirty="0"/>
              <a:t>第七次人口普查年龄结构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094BE8-C5CD-492A-996D-09A87BF430F2}"/>
              </a:ext>
            </a:extLst>
          </p:cNvPr>
          <p:cNvSpPr txBox="1"/>
          <p:nvPr/>
        </p:nvSpPr>
        <p:spPr>
          <a:xfrm>
            <a:off x="1729978" y="5534025"/>
            <a:ext cx="412908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75" dirty="0"/>
              <a:t>表</a:t>
            </a:r>
            <a:r>
              <a:rPr lang="en-US" altLang="zh-CN" sz="675" dirty="0"/>
              <a:t>1  2011-2020</a:t>
            </a:r>
            <a:r>
              <a:rPr lang="zh-CN" altLang="en-US" sz="675" dirty="0"/>
              <a:t>年总人口、出生人数及总和生育率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6E1EE6-198F-41E1-9DA5-273D1D3DC696}"/>
              </a:ext>
            </a:extLst>
          </p:cNvPr>
          <p:cNvSpPr txBox="1"/>
          <p:nvPr/>
        </p:nvSpPr>
        <p:spPr>
          <a:xfrm>
            <a:off x="1651397" y="5360901"/>
            <a:ext cx="627221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75" dirty="0"/>
              <a:t>资料来源： 第</a:t>
            </a:r>
            <a:r>
              <a:rPr lang="en-US" altLang="zh-CN" sz="675" dirty="0"/>
              <a:t>2</a:t>
            </a:r>
            <a:r>
              <a:rPr lang="zh-CN" altLang="en-US" sz="675" dirty="0"/>
              <a:t>列总人口和第</a:t>
            </a:r>
            <a:r>
              <a:rPr lang="en-US" altLang="zh-CN" sz="675" dirty="0"/>
              <a:t>3</a:t>
            </a:r>
            <a:r>
              <a:rPr lang="zh-CN" altLang="en-US" sz="675" dirty="0"/>
              <a:t>列出生率数据来自国家统计局，第</a:t>
            </a:r>
            <a:r>
              <a:rPr lang="en-US" altLang="zh-CN" sz="675" dirty="0"/>
              <a:t>4-8</a:t>
            </a:r>
            <a:r>
              <a:rPr lang="zh-CN" altLang="en-US" sz="675" dirty="0"/>
              <a:t>列均为作者计算获得</a:t>
            </a:r>
          </a:p>
        </p:txBody>
      </p:sp>
      <p:sp>
        <p:nvSpPr>
          <p:cNvPr id="43" name="Rectangle 10_1">
            <a:extLst>
              <a:ext uri="{FF2B5EF4-FFF2-40B4-BE49-F238E27FC236}">
                <a16:creationId xmlns:a16="http://schemas.microsoft.com/office/drawing/2014/main" id="{7E8C1599-3FF2-4E47-BC6D-02304705AB9D}"/>
              </a:ext>
            </a:extLst>
          </p:cNvPr>
          <p:cNvSpPr/>
          <p:nvPr/>
        </p:nvSpPr>
        <p:spPr>
          <a:xfrm>
            <a:off x="1425178" y="857251"/>
            <a:ext cx="7213997" cy="2346722"/>
          </a:xfrm>
          <a:prstGeom prst="rect">
            <a:avLst/>
          </a:prstGeom>
          <a:gradFill flip="none" rotWithShape="1">
            <a:gsLst>
              <a:gs pos="23000">
                <a:srgbClr val="EFDFD1">
                  <a:alpha val="50000"/>
                </a:srgbClr>
              </a:gs>
              <a:gs pos="100000">
                <a:srgbClr val="EFDFD1">
                  <a:alpha val="40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44" name="Rectangle 10_1">
            <a:extLst>
              <a:ext uri="{FF2B5EF4-FFF2-40B4-BE49-F238E27FC236}">
                <a16:creationId xmlns:a16="http://schemas.microsoft.com/office/drawing/2014/main" id="{644A10A9-EF48-4479-8CA3-477DC812D9F1}"/>
              </a:ext>
            </a:extLst>
          </p:cNvPr>
          <p:cNvSpPr/>
          <p:nvPr/>
        </p:nvSpPr>
        <p:spPr>
          <a:xfrm>
            <a:off x="1419820" y="3321844"/>
            <a:ext cx="7213997" cy="2812852"/>
          </a:xfrm>
          <a:prstGeom prst="rect">
            <a:avLst/>
          </a:prstGeom>
          <a:gradFill flip="none" rotWithShape="1">
            <a:gsLst>
              <a:gs pos="23000">
                <a:srgbClr val="EFDFD1">
                  <a:alpha val="50000"/>
                </a:srgbClr>
              </a:gs>
              <a:gs pos="100000">
                <a:srgbClr val="EFDFD1">
                  <a:alpha val="40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</p:spTree>
    <p:extLst>
      <p:ext uri="{BB962C8B-B14F-4D97-AF65-F5344CB8AC3E}">
        <p14:creationId xmlns:p14="http://schemas.microsoft.com/office/powerpoint/2010/main" val="414737908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9C7CB3-60A7-4452-891A-F23372C8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14"/>
          <a:stretch>
            <a:fillRect/>
          </a:stretch>
        </p:blipFill>
        <p:spPr>
          <a:xfrm>
            <a:off x="1" y="857250"/>
            <a:ext cx="1416050" cy="5143500"/>
          </a:xfrm>
          <a:custGeom>
            <a:avLst/>
            <a:gdLst>
              <a:gd name="connsiteX0" fmla="*/ 0 w 1888067"/>
              <a:gd name="connsiteY0" fmla="*/ 0 h 6858000"/>
              <a:gd name="connsiteX1" fmla="*/ 1888067 w 1888067"/>
              <a:gd name="connsiteY1" fmla="*/ 0 h 6858000"/>
              <a:gd name="connsiteX2" fmla="*/ 1888067 w 1888067"/>
              <a:gd name="connsiteY2" fmla="*/ 6858000 h 6858000"/>
              <a:gd name="connsiteX3" fmla="*/ 0 w 18880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067" h="6858000">
                <a:moveTo>
                  <a:pt x="0" y="0"/>
                </a:moveTo>
                <a:lnTo>
                  <a:pt x="1888067" y="0"/>
                </a:lnTo>
                <a:lnTo>
                  <a:pt x="188806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B68D04B-31E6-4B7D-B074-2C4C4C20B5D5}"/>
              </a:ext>
            </a:extLst>
          </p:cNvPr>
          <p:cNvSpPr/>
          <p:nvPr/>
        </p:nvSpPr>
        <p:spPr>
          <a:xfrm>
            <a:off x="396528" y="2416374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HelveticaExt-Normal"/>
                <a:ea typeface="OPPOSans B"/>
              </a:rPr>
              <a:t>动因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A9D97D-1182-4E50-976A-15FC6F6E6FC4}"/>
              </a:ext>
            </a:extLst>
          </p:cNvPr>
          <p:cNvSpPr/>
          <p:nvPr/>
        </p:nvSpPr>
        <p:spPr>
          <a:xfrm>
            <a:off x="511945" y="1779876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背景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54E9E8-971F-4D99-A2AC-BD36BEE397F0}"/>
              </a:ext>
            </a:extLst>
          </p:cNvPr>
          <p:cNvSpPr/>
          <p:nvPr/>
        </p:nvSpPr>
        <p:spPr>
          <a:xfrm>
            <a:off x="511945" y="3281147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效应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AD1903-FFDB-49BD-91E2-2464B070B26C}"/>
              </a:ext>
            </a:extLst>
          </p:cNvPr>
          <p:cNvSpPr/>
          <p:nvPr/>
        </p:nvSpPr>
        <p:spPr>
          <a:xfrm>
            <a:off x="519476" y="4160911"/>
            <a:ext cx="5467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响应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ED91144-0847-44B9-A13F-DFAEC22125FA}"/>
              </a:ext>
            </a:extLst>
          </p:cNvPr>
          <p:cNvSpPr/>
          <p:nvPr/>
        </p:nvSpPr>
        <p:spPr>
          <a:xfrm>
            <a:off x="777329" y="2241465"/>
            <a:ext cx="38621" cy="38621"/>
          </a:xfrm>
          <a:prstGeom prst="ellipse">
            <a:avLst/>
          </a:prstGeom>
          <a:solidFill>
            <a:srgbClr val="FA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BB2B8A0-CBB7-43A7-B028-223316253D9C}"/>
              </a:ext>
            </a:extLst>
          </p:cNvPr>
          <p:cNvSpPr/>
          <p:nvPr/>
        </p:nvSpPr>
        <p:spPr>
          <a:xfrm>
            <a:off x="777329" y="3855598"/>
            <a:ext cx="38621" cy="38621"/>
          </a:xfrm>
          <a:prstGeom prst="ellipse">
            <a:avLst/>
          </a:prstGeom>
          <a:solidFill>
            <a:srgbClr val="FAF3E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90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7561EC0-9780-41A6-87CB-4E05F67AF40F}"/>
              </a:ext>
            </a:extLst>
          </p:cNvPr>
          <p:cNvSpPr/>
          <p:nvPr/>
        </p:nvSpPr>
        <p:spPr>
          <a:xfrm>
            <a:off x="777329" y="3048723"/>
            <a:ext cx="38621" cy="386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90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6BDF68-D807-479A-9AC9-C3ECD6E4DC41}"/>
              </a:ext>
            </a:extLst>
          </p:cNvPr>
          <p:cNvSpPr txBox="1"/>
          <p:nvPr/>
        </p:nvSpPr>
        <p:spPr>
          <a:xfrm>
            <a:off x="2064544" y="1566475"/>
            <a:ext cx="4010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6B3905"/>
                </a:solidFill>
              </a:rPr>
              <a:t>育龄人群的生育意愿持续走低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CB479F8-73B8-476D-8D03-D344D495809B}"/>
              </a:ext>
            </a:extLst>
          </p:cNvPr>
          <p:cNvGrpSpPr/>
          <p:nvPr/>
        </p:nvGrpSpPr>
        <p:grpSpPr>
          <a:xfrm>
            <a:off x="1767268" y="3575576"/>
            <a:ext cx="3771520" cy="431691"/>
            <a:chOff x="2356357" y="3624435"/>
            <a:chExt cx="5028693" cy="575588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9039B63B-07DE-4B75-B059-CEB4445D3250}"/>
                </a:ext>
              </a:extLst>
            </p:cNvPr>
            <p:cNvSpPr/>
            <p:nvPr/>
          </p:nvSpPr>
          <p:spPr>
            <a:xfrm>
              <a:off x="2356357" y="3624435"/>
              <a:ext cx="1979899" cy="575588"/>
            </a:xfrm>
            <a:prstGeom prst="roundRect">
              <a:avLst>
                <a:gd name="adj" fmla="val 50000"/>
              </a:avLst>
            </a:prstGeom>
            <a:solidFill>
              <a:srgbClr val="B390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HelveticaExt-Normal"/>
                <a:ea typeface="OPPOSans B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C15E535-504D-43C9-8835-19577FBDEC1D}"/>
                </a:ext>
              </a:extLst>
            </p:cNvPr>
            <p:cNvSpPr txBox="1"/>
            <p:nvPr/>
          </p:nvSpPr>
          <p:spPr>
            <a:xfrm>
              <a:off x="2482850" y="3718719"/>
              <a:ext cx="49022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50" dirty="0">
                  <a:solidFill>
                    <a:srgbClr val="FFFFFF"/>
                  </a:solidFill>
                </a:rPr>
                <a:t>孩子教育成本高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3A0C88C-5692-47B5-85E1-BCAAEC3191AD}"/>
              </a:ext>
            </a:extLst>
          </p:cNvPr>
          <p:cNvGrpSpPr/>
          <p:nvPr/>
        </p:nvGrpSpPr>
        <p:grpSpPr>
          <a:xfrm>
            <a:off x="2056963" y="2330441"/>
            <a:ext cx="3521254" cy="431691"/>
            <a:chOff x="2742617" y="1964255"/>
            <a:chExt cx="4695005" cy="575588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22A5214-7DE6-4C63-9EA3-2FF9FD13A9C5}"/>
                </a:ext>
              </a:extLst>
            </p:cNvPr>
            <p:cNvSpPr/>
            <p:nvPr/>
          </p:nvSpPr>
          <p:spPr>
            <a:xfrm>
              <a:off x="2742617" y="1964255"/>
              <a:ext cx="1500771" cy="575588"/>
            </a:xfrm>
            <a:prstGeom prst="roundRect">
              <a:avLst>
                <a:gd name="adj" fmla="val 50000"/>
              </a:avLst>
            </a:prstGeom>
            <a:solidFill>
              <a:srgbClr val="B390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  <a:latin typeface="HelveticaExt-Normal"/>
                <a:ea typeface="OPPOSans B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7D480E9-F1C9-46EF-BB6A-D3A83F1DB4B4}"/>
                </a:ext>
              </a:extLst>
            </p:cNvPr>
            <p:cNvSpPr txBox="1"/>
            <p:nvPr/>
          </p:nvSpPr>
          <p:spPr>
            <a:xfrm>
              <a:off x="2826728" y="2064542"/>
              <a:ext cx="461089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50" dirty="0">
                  <a:solidFill>
                    <a:srgbClr val="FFFFFF"/>
                  </a:solidFill>
                </a:rPr>
                <a:t>住房成本高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119E60-DED2-4A58-A030-BA1AFBBBD8AF}"/>
              </a:ext>
            </a:extLst>
          </p:cNvPr>
          <p:cNvGrpSpPr/>
          <p:nvPr/>
        </p:nvGrpSpPr>
        <p:grpSpPr>
          <a:xfrm>
            <a:off x="1960959" y="2815628"/>
            <a:ext cx="2781498" cy="431691"/>
            <a:chOff x="2614612" y="2611170"/>
            <a:chExt cx="3708664" cy="57558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F19E28D-52E0-4DCC-A24C-FF0BE5374E43}"/>
                </a:ext>
              </a:extLst>
            </p:cNvPr>
            <p:cNvSpPr txBox="1"/>
            <p:nvPr/>
          </p:nvSpPr>
          <p:spPr>
            <a:xfrm>
              <a:off x="2647156" y="2709865"/>
              <a:ext cx="367612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50" dirty="0">
                  <a:solidFill>
                    <a:srgbClr val="B39073"/>
                  </a:solidFill>
                </a:rPr>
                <a:t>社会发展导致人们观念的转变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89258C72-78A1-464A-B025-953195B97E56}"/>
                </a:ext>
              </a:extLst>
            </p:cNvPr>
            <p:cNvSpPr/>
            <p:nvPr/>
          </p:nvSpPr>
          <p:spPr>
            <a:xfrm>
              <a:off x="2614612" y="2611170"/>
              <a:ext cx="3221831" cy="575588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B390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B39073"/>
                </a:solidFill>
                <a:latin typeface="HelveticaExt-Normal"/>
                <a:ea typeface="OPPOSans B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E056F42B-267C-4699-AC05-EFE0A8F83255}"/>
              </a:ext>
            </a:extLst>
          </p:cNvPr>
          <p:cNvSpPr txBox="1"/>
          <p:nvPr/>
        </p:nvSpPr>
        <p:spPr>
          <a:xfrm>
            <a:off x="2109638" y="4751108"/>
            <a:ext cx="45728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dirty="0">
                <a:hlinkClick r:id="rId3"/>
              </a:rPr>
              <a:t>[</a:t>
            </a:r>
            <a:r>
              <a:rPr lang="zh-CN" altLang="en-US" sz="1350" dirty="0">
                <a:hlinkClick r:id="rId3"/>
              </a:rPr>
              <a:t>视频</a:t>
            </a:r>
            <a:r>
              <a:rPr lang="en-US" altLang="zh-CN" sz="1350" dirty="0">
                <a:hlinkClick r:id="rId3"/>
              </a:rPr>
              <a:t>]</a:t>
            </a:r>
            <a:r>
              <a:rPr lang="zh-CN" altLang="en-US" sz="1350" dirty="0">
                <a:hlinkClick r:id="rId3"/>
              </a:rPr>
              <a:t>我国三孩生育政策强调优化 包容 保障</a:t>
            </a:r>
            <a:r>
              <a:rPr lang="en-US" altLang="zh-CN" sz="1350" dirty="0">
                <a:hlinkClick r:id="rId3"/>
              </a:rPr>
              <a:t>_CCTV</a:t>
            </a:r>
            <a:r>
              <a:rPr lang="zh-CN" altLang="en-US" sz="1350" dirty="0">
                <a:hlinkClick r:id="rId3"/>
              </a:rPr>
              <a:t>节目官网</a:t>
            </a:r>
            <a:r>
              <a:rPr lang="en-US" altLang="zh-CN" sz="1350" dirty="0">
                <a:hlinkClick r:id="rId3"/>
              </a:rPr>
              <a:t>-CCTV-1_</a:t>
            </a:r>
            <a:r>
              <a:rPr lang="zh-CN" altLang="en-US" sz="1350" dirty="0">
                <a:hlinkClick r:id="rId3"/>
              </a:rPr>
              <a:t>央视网</a:t>
            </a:r>
            <a:r>
              <a:rPr lang="en-US" altLang="zh-CN" sz="1350" dirty="0">
                <a:hlinkClick r:id="rId3"/>
              </a:rPr>
              <a:t>(cctv.com)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70692486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100CEE-162F-445C-9C5D-6E7C3CC13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14"/>
          <a:stretch>
            <a:fillRect/>
          </a:stretch>
        </p:blipFill>
        <p:spPr>
          <a:xfrm>
            <a:off x="1" y="857250"/>
            <a:ext cx="1416050" cy="5143500"/>
          </a:xfrm>
          <a:custGeom>
            <a:avLst/>
            <a:gdLst>
              <a:gd name="connsiteX0" fmla="*/ 0 w 1888067"/>
              <a:gd name="connsiteY0" fmla="*/ 0 h 6858000"/>
              <a:gd name="connsiteX1" fmla="*/ 1888067 w 1888067"/>
              <a:gd name="connsiteY1" fmla="*/ 0 h 6858000"/>
              <a:gd name="connsiteX2" fmla="*/ 1888067 w 1888067"/>
              <a:gd name="connsiteY2" fmla="*/ 6858000 h 6858000"/>
              <a:gd name="connsiteX3" fmla="*/ 0 w 18880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067" h="6858000">
                <a:moveTo>
                  <a:pt x="0" y="0"/>
                </a:moveTo>
                <a:lnTo>
                  <a:pt x="1888067" y="0"/>
                </a:lnTo>
                <a:lnTo>
                  <a:pt x="188806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77C4ED-8EC1-4AC2-9FF9-244475DEE03C}"/>
              </a:ext>
            </a:extLst>
          </p:cNvPr>
          <p:cNvSpPr/>
          <p:nvPr/>
        </p:nvSpPr>
        <p:spPr>
          <a:xfrm>
            <a:off x="396528" y="3209709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HelveticaExt-Normal"/>
                <a:ea typeface="OPPOSans B"/>
              </a:rPr>
              <a:t>效应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C0AFEC-15B4-48E6-B02C-6A9FCF1FB9E8}"/>
              </a:ext>
            </a:extLst>
          </p:cNvPr>
          <p:cNvSpPr/>
          <p:nvPr/>
        </p:nvSpPr>
        <p:spPr>
          <a:xfrm>
            <a:off x="511945" y="2454961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动因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F918E8-5752-4A0B-9925-9A86D6418668}"/>
              </a:ext>
            </a:extLst>
          </p:cNvPr>
          <p:cNvSpPr/>
          <p:nvPr/>
        </p:nvSpPr>
        <p:spPr>
          <a:xfrm>
            <a:off x="519476" y="4160911"/>
            <a:ext cx="5467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响应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8AFDAD7-38E6-43D4-8D41-FDC7A3A0C02D}"/>
              </a:ext>
            </a:extLst>
          </p:cNvPr>
          <p:cNvSpPr/>
          <p:nvPr/>
        </p:nvSpPr>
        <p:spPr>
          <a:xfrm>
            <a:off x="777329" y="2241465"/>
            <a:ext cx="38621" cy="38621"/>
          </a:xfrm>
          <a:prstGeom prst="ellipse">
            <a:avLst/>
          </a:prstGeom>
          <a:solidFill>
            <a:srgbClr val="FA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43275E-248C-4969-AF95-E45AB4854048}"/>
              </a:ext>
            </a:extLst>
          </p:cNvPr>
          <p:cNvSpPr/>
          <p:nvPr/>
        </p:nvSpPr>
        <p:spPr>
          <a:xfrm>
            <a:off x="777329" y="3048723"/>
            <a:ext cx="38621" cy="38621"/>
          </a:xfrm>
          <a:prstGeom prst="ellipse">
            <a:avLst/>
          </a:prstGeom>
          <a:solidFill>
            <a:srgbClr val="FAF3E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90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63B3193-DFFA-4B81-93A1-7821B8F6DEEE}"/>
              </a:ext>
            </a:extLst>
          </p:cNvPr>
          <p:cNvSpPr/>
          <p:nvPr/>
        </p:nvSpPr>
        <p:spPr>
          <a:xfrm>
            <a:off x="777329" y="3855598"/>
            <a:ext cx="38621" cy="38621"/>
          </a:xfrm>
          <a:prstGeom prst="ellipse">
            <a:avLst/>
          </a:prstGeom>
          <a:solidFill>
            <a:srgbClr val="FAF3E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90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3BD82F-C9E4-4329-874D-22C8644BBEB3}"/>
              </a:ext>
            </a:extLst>
          </p:cNvPr>
          <p:cNvSpPr/>
          <p:nvPr/>
        </p:nvSpPr>
        <p:spPr>
          <a:xfrm>
            <a:off x="511945" y="1779876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背景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0F8055-F921-4076-9B9F-04C040590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>
            <a:fillRect/>
          </a:stretch>
        </p:blipFill>
        <p:spPr>
          <a:xfrm>
            <a:off x="1789321" y="1087555"/>
            <a:ext cx="6275180" cy="2195261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5BAB25E-167C-4911-BC6E-71EACE09F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>
            <a:fillRect/>
          </a:stretch>
        </p:blipFill>
        <p:spPr>
          <a:xfrm>
            <a:off x="1650892" y="3429000"/>
            <a:ext cx="7401668" cy="2466641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86E5D0-DBD1-4F1C-9429-2D696846398A}"/>
              </a:ext>
            </a:extLst>
          </p:cNvPr>
          <p:cNvSpPr txBox="1"/>
          <p:nvPr/>
        </p:nvSpPr>
        <p:spPr>
          <a:xfrm>
            <a:off x="2017695" y="13517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短期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55B265-8327-4B73-870B-21EA15EFB70E}"/>
              </a:ext>
            </a:extLst>
          </p:cNvPr>
          <p:cNvSpPr txBox="1"/>
          <p:nvPr/>
        </p:nvSpPr>
        <p:spPr>
          <a:xfrm>
            <a:off x="1931069" y="3355006"/>
            <a:ext cx="685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中远期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F51F25-085D-4CBC-991D-7B05326FA10A}"/>
              </a:ext>
            </a:extLst>
          </p:cNvPr>
          <p:cNvSpPr txBox="1"/>
          <p:nvPr/>
        </p:nvSpPr>
        <p:spPr>
          <a:xfrm>
            <a:off x="1974383" y="1759618"/>
            <a:ext cx="22198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提高生育率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5975DD0-6B36-467F-AE87-007FBDC4B0FE}"/>
              </a:ext>
            </a:extLst>
          </p:cNvPr>
          <p:cNvSpPr txBox="1"/>
          <p:nvPr/>
        </p:nvSpPr>
        <p:spPr>
          <a:xfrm>
            <a:off x="5518885" y="1759618"/>
            <a:ext cx="2898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促进医疗水平和教育水平的提升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77E2B87-018B-44AC-8369-323D92EDA981}"/>
              </a:ext>
            </a:extLst>
          </p:cNvPr>
          <p:cNvSpPr txBox="1"/>
          <p:nvPr/>
        </p:nvSpPr>
        <p:spPr>
          <a:xfrm>
            <a:off x="1974382" y="2358791"/>
            <a:ext cx="24580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养育负担增加，高收入家庭更容易接受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E484FA-2325-4FC3-B866-F86682212337}"/>
              </a:ext>
            </a:extLst>
          </p:cNvPr>
          <p:cNvSpPr txBox="1"/>
          <p:nvPr/>
        </p:nvSpPr>
        <p:spPr>
          <a:xfrm>
            <a:off x="2097103" y="3766486"/>
            <a:ext cx="2292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新生人口增加，缓解劳动力短缺的压力促进人口和劳动力的均衡发展</a:t>
            </a:r>
            <a:endParaRPr lang="en-US" altLang="zh-CN" sz="1350" dirty="0"/>
          </a:p>
          <a:p>
            <a:endParaRPr lang="en-US" altLang="zh-CN" sz="135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3D5B84-B4D3-419C-B35E-054A5FC7DBB8}"/>
              </a:ext>
            </a:extLst>
          </p:cNvPr>
          <p:cNvSpPr txBox="1"/>
          <p:nvPr/>
        </p:nvSpPr>
        <p:spPr>
          <a:xfrm>
            <a:off x="5757110" y="4134652"/>
            <a:ext cx="33098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为中国各地区的人口均衡发展提供调整空间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3E413B6-DBD3-48EF-A656-2C7D3C1169E7}"/>
              </a:ext>
            </a:extLst>
          </p:cNvPr>
          <p:cNvSpPr txBox="1"/>
          <p:nvPr/>
        </p:nvSpPr>
        <p:spPr>
          <a:xfrm>
            <a:off x="5800424" y="3802581"/>
            <a:ext cx="2443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缓解人口老龄化的压力</a:t>
            </a:r>
          </a:p>
          <a:p>
            <a:endParaRPr lang="zh-CN" altLang="en-US" sz="135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6ED7DA-DFA4-4073-B157-61B19E5E6AB4}"/>
              </a:ext>
            </a:extLst>
          </p:cNvPr>
          <p:cNvSpPr txBox="1"/>
          <p:nvPr/>
        </p:nvSpPr>
        <p:spPr>
          <a:xfrm>
            <a:off x="2089885" y="4798795"/>
            <a:ext cx="30716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满足个性化和多元化的生育需求提供了更大空间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EAA86A-3B7E-43D5-A511-CF5A24B4A247}"/>
              </a:ext>
            </a:extLst>
          </p:cNvPr>
          <p:cNvSpPr txBox="1"/>
          <p:nvPr/>
        </p:nvSpPr>
        <p:spPr>
          <a:xfrm>
            <a:off x="5865394" y="4834891"/>
            <a:ext cx="29200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为那些有意愿和能力生育多孩的群体提供了可能性</a:t>
            </a:r>
          </a:p>
        </p:txBody>
      </p:sp>
    </p:spTree>
    <p:extLst>
      <p:ext uri="{BB962C8B-B14F-4D97-AF65-F5344CB8AC3E}">
        <p14:creationId xmlns:p14="http://schemas.microsoft.com/office/powerpoint/2010/main" val="264461112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蓝色的天空&#10;&#10;描述已自动生成">
            <a:extLst>
              <a:ext uri="{FF2B5EF4-FFF2-40B4-BE49-F238E27FC236}">
                <a16:creationId xmlns:a16="http://schemas.microsoft.com/office/drawing/2014/main" id="{5F2F833D-FE1F-4BBE-A7BE-A5049D40A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33333"/>
          <a:stretch>
            <a:fillRect/>
          </a:stretch>
        </p:blipFill>
        <p:spPr>
          <a:xfrm>
            <a:off x="3048000" y="857250"/>
            <a:ext cx="3047995" cy="5143500"/>
          </a:xfrm>
          <a:custGeom>
            <a:avLst/>
            <a:gdLst>
              <a:gd name="connsiteX0" fmla="*/ 0 w 4063993"/>
              <a:gd name="connsiteY0" fmla="*/ 0 h 6858000"/>
              <a:gd name="connsiteX1" fmla="*/ 4063993 w 4063993"/>
              <a:gd name="connsiteY1" fmla="*/ 0 h 6858000"/>
              <a:gd name="connsiteX2" fmla="*/ 4063993 w 4063993"/>
              <a:gd name="connsiteY2" fmla="*/ 6858000 h 6858000"/>
              <a:gd name="connsiteX3" fmla="*/ 0 w 40639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3993" h="6858000">
                <a:moveTo>
                  <a:pt x="0" y="0"/>
                </a:moveTo>
                <a:lnTo>
                  <a:pt x="4063993" y="0"/>
                </a:lnTo>
                <a:lnTo>
                  <a:pt x="406399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F69AE7-C5F5-4C0F-BF6A-93EC0AF90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>
            <a:fillRect/>
          </a:stretch>
        </p:blipFill>
        <p:spPr>
          <a:xfrm>
            <a:off x="0" y="857250"/>
            <a:ext cx="3048000" cy="514350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BDCFED-B4F7-4DD0-9EDB-A061F7BEEA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42" y="857250"/>
            <a:ext cx="2375954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E422F2-C122-40E8-906C-39A4A82E29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67" y="857250"/>
            <a:ext cx="2375954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28EF69-E33D-4779-969E-BF71900DE6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2375954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74FC24-299F-4A66-B1EA-C441A81A46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867" y="857250"/>
            <a:ext cx="2375954" cy="5143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203CCD-1B8B-4BDE-944B-D93142C16F2E}"/>
              </a:ext>
            </a:extLst>
          </p:cNvPr>
          <p:cNvSpPr txBox="1"/>
          <p:nvPr/>
        </p:nvSpPr>
        <p:spPr>
          <a:xfrm>
            <a:off x="433305" y="1001685"/>
            <a:ext cx="19274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rgbClr val="6B3905"/>
                </a:solidFill>
              </a:rPr>
              <a:t>配套政策</a:t>
            </a:r>
          </a:p>
        </p:txBody>
      </p:sp>
    </p:spTree>
    <p:extLst>
      <p:ext uri="{BB962C8B-B14F-4D97-AF65-F5344CB8AC3E}">
        <p14:creationId xmlns:p14="http://schemas.microsoft.com/office/powerpoint/2010/main" val="59151919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AFC62D-9173-4C66-9EB0-C12EBFF25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79"/>
          <a:stretch>
            <a:fillRect/>
          </a:stretch>
        </p:blipFill>
        <p:spPr>
          <a:xfrm>
            <a:off x="-312953" y="1587104"/>
            <a:ext cx="9644514" cy="713936"/>
          </a:xfrm>
          <a:custGeom>
            <a:avLst/>
            <a:gdLst>
              <a:gd name="connsiteX0" fmla="*/ 0 w 4025900"/>
              <a:gd name="connsiteY0" fmla="*/ 0 h 6858000"/>
              <a:gd name="connsiteX1" fmla="*/ 4025900 w 4025900"/>
              <a:gd name="connsiteY1" fmla="*/ 0 h 6858000"/>
              <a:gd name="connsiteX2" fmla="*/ 4025900 w 4025900"/>
              <a:gd name="connsiteY2" fmla="*/ 6858000 h 6858000"/>
              <a:gd name="connsiteX3" fmla="*/ 0 w 4025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5900" h="6858000">
                <a:moveTo>
                  <a:pt x="0" y="0"/>
                </a:moveTo>
                <a:lnTo>
                  <a:pt x="4025900" y="0"/>
                </a:lnTo>
                <a:lnTo>
                  <a:pt x="40259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6D8A31F-964C-4E3E-9D53-B939EC2EA2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21"/>
          <a:stretch>
            <a:fillRect/>
          </a:stretch>
        </p:blipFill>
        <p:spPr>
          <a:xfrm>
            <a:off x="909588" y="2135004"/>
            <a:ext cx="7240604" cy="3710539"/>
          </a:xfrm>
          <a:custGeom>
            <a:avLst/>
            <a:gdLst>
              <a:gd name="connsiteX0" fmla="*/ 0 w 8166100"/>
              <a:gd name="connsiteY0" fmla="*/ 0 h 6858000"/>
              <a:gd name="connsiteX1" fmla="*/ 8166100 w 8166100"/>
              <a:gd name="connsiteY1" fmla="*/ 0 h 6858000"/>
              <a:gd name="connsiteX2" fmla="*/ 8166100 w 8166100"/>
              <a:gd name="connsiteY2" fmla="*/ 6858000 h 6858000"/>
              <a:gd name="connsiteX3" fmla="*/ 0 w 8166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66100" h="6858000">
                <a:moveTo>
                  <a:pt x="0" y="0"/>
                </a:moveTo>
                <a:lnTo>
                  <a:pt x="8166100" y="0"/>
                </a:lnTo>
                <a:lnTo>
                  <a:pt x="8166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838200" dist="50800" sx="90000" sy="9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AFC1DA-24CE-49F5-8089-CFC1E67F809A}"/>
              </a:ext>
            </a:extLst>
          </p:cNvPr>
          <p:cNvSpPr/>
          <p:nvPr/>
        </p:nvSpPr>
        <p:spPr>
          <a:xfrm>
            <a:off x="396528" y="1628775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HelveticaExt-Normal"/>
                <a:ea typeface="OPPOSans B"/>
              </a:rPr>
              <a:t>结论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1BE207-2BB7-4CB4-AEFA-5F3529C97F37}"/>
              </a:ext>
            </a:extLst>
          </p:cNvPr>
          <p:cNvSpPr txBox="1"/>
          <p:nvPr/>
        </p:nvSpPr>
        <p:spPr>
          <a:xfrm>
            <a:off x="1105495" y="2216926"/>
            <a:ext cx="693301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00" dirty="0"/>
              <a:t>实现三孩政策为追求和实现适度生育率、为调整区域人口发展和满足不同人群多样化的生育需求提供了空间。实施三孩政策，虽然意义重大，但是要提升中国生育率，更需要从生育政策之外的其他经济社会支持政策入手。实施三孩政策已不仅是单纯的促进生育，更是与改善家庭福利、促进个人发展、推动两性平等、缓解工作</a:t>
            </a:r>
            <a:r>
              <a:rPr lang="en-US" altLang="zh-CN" sz="2100" dirty="0"/>
              <a:t>—</a:t>
            </a:r>
            <a:r>
              <a:rPr lang="zh-CN" altLang="en-US" sz="2100" dirty="0"/>
              <a:t>家庭冲突等多元目标相重叠。在低生育率社会，愿意和能够多生孩子，可以看作是一种衡量社会的福利水平和人们幸福感的重要指标。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D3E905-7914-4609-9AF5-AEE4626F4E17}"/>
              </a:ext>
            </a:extLst>
          </p:cNvPr>
          <p:cNvSpPr txBox="1"/>
          <p:nvPr/>
        </p:nvSpPr>
        <p:spPr>
          <a:xfrm>
            <a:off x="1109137" y="5215451"/>
            <a:ext cx="45728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dirty="0">
                <a:hlinkClick r:id="rId5"/>
              </a:rPr>
              <a:t>[</a:t>
            </a:r>
            <a:r>
              <a:rPr lang="zh-CN" altLang="en-US" sz="1350" dirty="0">
                <a:hlinkClick r:id="rId5"/>
              </a:rPr>
              <a:t>视频</a:t>
            </a:r>
            <a:r>
              <a:rPr lang="en-US" altLang="zh-CN" sz="1350" dirty="0">
                <a:hlinkClick r:id="rId5"/>
              </a:rPr>
              <a:t>]</a:t>
            </a:r>
            <a:r>
              <a:rPr lang="zh-CN" altLang="en-US" sz="1350" dirty="0">
                <a:hlinkClick r:id="rId5"/>
              </a:rPr>
              <a:t>我国三孩生育政策强调优化 包容 保障</a:t>
            </a:r>
            <a:r>
              <a:rPr lang="en-US" altLang="zh-CN" sz="1350" dirty="0">
                <a:hlinkClick r:id="rId5"/>
              </a:rPr>
              <a:t>_CCTV</a:t>
            </a:r>
            <a:r>
              <a:rPr lang="zh-CN" altLang="en-US" sz="1350" dirty="0">
                <a:hlinkClick r:id="rId5"/>
              </a:rPr>
              <a:t>节目官网</a:t>
            </a:r>
            <a:r>
              <a:rPr lang="en-US" altLang="zh-CN" sz="1350" dirty="0">
                <a:hlinkClick r:id="rId5"/>
              </a:rPr>
              <a:t>-CCTV-1_</a:t>
            </a:r>
            <a:r>
              <a:rPr lang="zh-CN" altLang="en-US" sz="1350" dirty="0">
                <a:hlinkClick r:id="rId5"/>
              </a:rPr>
              <a:t>央视网</a:t>
            </a:r>
            <a:r>
              <a:rPr lang="en-US" altLang="zh-CN" sz="1350" dirty="0">
                <a:hlinkClick r:id="rId5"/>
              </a:rPr>
              <a:t>(cctv.com)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77508788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9B7B-A4EC-448F-905F-E0177258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009ECB-A03F-4CF8-A135-5033CA8D9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新中国成立以来，生育率变化跌宕起伏，从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70</a:t>
            </a:r>
            <a:r>
              <a:rPr lang="zh-CN" altLang="en-US" dirty="0"/>
              <a:t>年代以来总体上呈现不断下降的趋势，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90</a:t>
            </a:r>
            <a:r>
              <a:rPr lang="zh-CN" altLang="en-US" dirty="0"/>
              <a:t>年代中国生育率跌入更替水平以下，并持续走低，两孩政策的实施使生育率有所回升，但随着两孩政策效应的消退，生育率又迅速下降。第七次人口普查结果显示，</a:t>
            </a:r>
            <a:r>
              <a:rPr lang="en-US" altLang="zh-CN" dirty="0"/>
              <a:t>2020</a:t>
            </a:r>
            <a:r>
              <a:rPr lang="zh-CN" altLang="en-US" dirty="0"/>
              <a:t>年总和生育率为</a:t>
            </a:r>
            <a:r>
              <a:rPr lang="en-US" altLang="zh-CN" dirty="0"/>
              <a:t>1.3</a:t>
            </a:r>
            <a:r>
              <a:rPr lang="zh-CN" altLang="en-US" dirty="0"/>
              <a:t>，达到极低生育率水平。</a:t>
            </a:r>
          </a:p>
        </p:txBody>
      </p:sp>
    </p:spTree>
    <p:extLst>
      <p:ext uri="{BB962C8B-B14F-4D97-AF65-F5344CB8AC3E}">
        <p14:creationId xmlns:p14="http://schemas.microsoft.com/office/powerpoint/2010/main" val="161774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0BFBC7-4410-4961-AD76-9D021953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二、动因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661B1-790A-447C-9D3D-3CF832CC1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中国人口结构发生了历史性变化，少子化和老龄化问题伴随而来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单独二孩和全面二孩政策的效应已经衰减，我国总体生育率达到极低水平，远低于世代人口更替水平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生育旺盛期的妇女规模减少，结婚生育年龄推迟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育龄人群的生育意愿持续走低，实际生育率更低</a:t>
            </a:r>
          </a:p>
        </p:txBody>
      </p:sp>
    </p:spTree>
    <p:extLst>
      <p:ext uri="{BB962C8B-B14F-4D97-AF65-F5344CB8AC3E}">
        <p14:creationId xmlns:p14="http://schemas.microsoft.com/office/powerpoint/2010/main" val="342094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DFA81-FDC5-4529-A8C3-21BC3BAD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三、效应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C0931F-E790-4EF1-A4D0-1A6E76055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短期：</a:t>
            </a:r>
            <a:endParaRPr lang="en-US" altLang="zh-CN" sz="2800" dirty="0"/>
          </a:p>
          <a:p>
            <a:r>
              <a:rPr lang="zh-CN" altLang="en-US" sz="2800" dirty="0"/>
              <a:t>提高生育率，增加出生人口和消费人口</a:t>
            </a:r>
            <a:endParaRPr lang="en-US" altLang="zh-CN" sz="2800" dirty="0"/>
          </a:p>
          <a:p>
            <a:r>
              <a:rPr lang="zh-CN" altLang="en-US" sz="2800" dirty="0"/>
              <a:t>拉动人们对生殖医学、生殖健康类服务的需求</a:t>
            </a:r>
            <a:endParaRPr lang="en-US" altLang="zh-CN" sz="2800" dirty="0"/>
          </a:p>
          <a:p>
            <a:r>
              <a:rPr lang="zh-CN" altLang="en-US" sz="2800" dirty="0"/>
              <a:t>短中期内其养育负担必将增加，总抚养比升高，经济压力加大，因此，三孩生育政策会比较受高收入家庭的欢迎</a:t>
            </a:r>
            <a:endParaRPr lang="en-US" altLang="zh-CN" sz="2800" dirty="0"/>
          </a:p>
          <a:p>
            <a:r>
              <a:rPr lang="zh-CN" altLang="en-US" sz="2800" dirty="0"/>
              <a:t>生育三孩可以将富余的财富和人力转化为育儿资源，是对现有生育资源和相关资源的有效利用，这实际是对未来家庭、社会的一项长期投资，将提高社会财富的长期积累效用</a:t>
            </a:r>
          </a:p>
        </p:txBody>
      </p:sp>
    </p:spTree>
    <p:extLst>
      <p:ext uri="{BB962C8B-B14F-4D97-AF65-F5344CB8AC3E}">
        <p14:creationId xmlns:p14="http://schemas.microsoft.com/office/powerpoint/2010/main" val="18574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9B57D-A885-46C7-9480-D82769A0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三、效应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3EA6E-D971-47DD-A645-1D31DF07B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中远期：</a:t>
            </a:r>
            <a:endParaRPr lang="en-US" altLang="zh-CN" dirty="0"/>
          </a:p>
          <a:p>
            <a:r>
              <a:rPr lang="zh-CN" altLang="en-US" dirty="0"/>
              <a:t>新生人口的增加可以缓解 ２０ 年后的劳动力短缺压力，促进人口和劳动力的均衡发展，为未来的社会经济发展创造稳定和宽松的人口环境，具有明显的社会经济长远效应</a:t>
            </a:r>
            <a:endParaRPr lang="en-US" altLang="zh-CN" dirty="0"/>
          </a:p>
          <a:p>
            <a:r>
              <a:rPr lang="zh-CN" altLang="en-US" dirty="0"/>
              <a:t>增加的新生人口可以缓解人口老龄化的压力，为 ２０ 年后应对人口老龄化提供人力资源，因此三孩政策可以解决和应对我国中远期人口老龄化问题，对于人口这样具有积累效应的慢变量必须提前采取温和的调节措施</a:t>
            </a:r>
          </a:p>
        </p:txBody>
      </p:sp>
    </p:spTree>
    <p:extLst>
      <p:ext uri="{BB962C8B-B14F-4D97-AF65-F5344CB8AC3E}">
        <p14:creationId xmlns:p14="http://schemas.microsoft.com/office/powerpoint/2010/main" val="283967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3F2F6-02AF-4A49-9990-EB480066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四、积极响应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24FE7-6825-4BFF-BC0F-9531F0C28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人口发展方面：</a:t>
            </a:r>
            <a:endParaRPr lang="en-US" altLang="zh-CN" dirty="0"/>
          </a:p>
          <a:p>
            <a:r>
              <a:rPr lang="zh-CN" altLang="en-US" dirty="0"/>
              <a:t>实行三孩政策为中国的地区人口的均衡发展提供了足够的调整空间，整体上中国的生育率处于很低水平，但从地方和县级水平看，区域之间差异很大，这是由于各地经济社会发展不均衡，及人口结构和文化差异，多元化的生活方式作用的结果。三孩政策给生育率很低的地区提供了较大的回升空间，对生育率较高的地区仍实施者约束作用。</a:t>
            </a:r>
          </a:p>
        </p:txBody>
      </p:sp>
    </p:spTree>
    <p:extLst>
      <p:ext uri="{BB962C8B-B14F-4D97-AF65-F5344CB8AC3E}">
        <p14:creationId xmlns:p14="http://schemas.microsoft.com/office/powerpoint/2010/main" val="2646901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24D46-CB82-409A-B9CD-5BD77FBD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四、积极响应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048E76-F7AC-4AB7-8DD6-B3D6DAF9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个人层面：</a:t>
            </a:r>
            <a:endParaRPr lang="en-US" altLang="zh-CN" dirty="0"/>
          </a:p>
          <a:p>
            <a:r>
              <a:rPr lang="zh-CN" altLang="en-US"/>
              <a:t>三孩政策为满足个性化和多元化的生育需求提供了更大空间。在城镇化快速推进和教育水平大幅度提升的趋势下，</a:t>
            </a:r>
          </a:p>
        </p:txBody>
      </p:sp>
    </p:spTree>
    <p:extLst>
      <p:ext uri="{BB962C8B-B14F-4D97-AF65-F5344CB8AC3E}">
        <p14:creationId xmlns:p14="http://schemas.microsoft.com/office/powerpoint/2010/main" val="137866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B67BFD-F1AB-4E80-9612-854FE00F4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4572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40C7E0-2B7B-485F-A230-FC67CE99D417}"/>
              </a:ext>
            </a:extLst>
          </p:cNvPr>
          <p:cNvSpPr txBox="1"/>
          <p:nvPr/>
        </p:nvSpPr>
        <p:spPr>
          <a:xfrm>
            <a:off x="422860" y="1548407"/>
            <a:ext cx="51760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950" dirty="0"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a:rPr>
              <a:t>三孩政策分析</a:t>
            </a:r>
          </a:p>
        </p:txBody>
      </p:sp>
      <p:sp>
        <p:nvSpPr>
          <p:cNvPr id="12" name="Rectangle 10_1">
            <a:extLst>
              <a:ext uri="{FF2B5EF4-FFF2-40B4-BE49-F238E27FC236}">
                <a16:creationId xmlns:a16="http://schemas.microsoft.com/office/drawing/2014/main" id="{1C7F20F4-72DC-45FD-9D80-52BE9EA82073}"/>
              </a:ext>
            </a:extLst>
          </p:cNvPr>
          <p:cNvSpPr/>
          <p:nvPr/>
        </p:nvSpPr>
        <p:spPr>
          <a:xfrm>
            <a:off x="4572000" y="707231"/>
            <a:ext cx="5615582" cy="5748933"/>
          </a:xfrm>
          <a:prstGeom prst="rect">
            <a:avLst/>
          </a:prstGeom>
          <a:gradFill flip="none" rotWithShape="1">
            <a:gsLst>
              <a:gs pos="23000">
                <a:srgbClr val="EFDFD1">
                  <a:alpha val="50000"/>
                </a:srgbClr>
              </a:gs>
              <a:gs pos="100000">
                <a:srgbClr val="EFDFD1">
                  <a:alpha val="40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</p:spTree>
    <p:extLst>
      <p:ext uri="{BB962C8B-B14F-4D97-AF65-F5344CB8AC3E}">
        <p14:creationId xmlns:p14="http://schemas.microsoft.com/office/powerpoint/2010/main" val="100703026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3030493-B5B5-48A9-A513-9A416B50F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14"/>
          <a:stretch>
            <a:fillRect/>
          </a:stretch>
        </p:blipFill>
        <p:spPr>
          <a:xfrm>
            <a:off x="1" y="857250"/>
            <a:ext cx="1416050" cy="5143500"/>
          </a:xfrm>
          <a:custGeom>
            <a:avLst/>
            <a:gdLst>
              <a:gd name="connsiteX0" fmla="*/ 0 w 1888067"/>
              <a:gd name="connsiteY0" fmla="*/ 0 h 6858000"/>
              <a:gd name="connsiteX1" fmla="*/ 1888067 w 1888067"/>
              <a:gd name="connsiteY1" fmla="*/ 0 h 6858000"/>
              <a:gd name="connsiteX2" fmla="*/ 1888067 w 1888067"/>
              <a:gd name="connsiteY2" fmla="*/ 6858000 h 6858000"/>
              <a:gd name="connsiteX3" fmla="*/ 0 w 18880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067" h="6858000">
                <a:moveTo>
                  <a:pt x="0" y="0"/>
                </a:moveTo>
                <a:lnTo>
                  <a:pt x="1888067" y="0"/>
                </a:lnTo>
                <a:lnTo>
                  <a:pt x="188806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377875-0204-42EC-AB2A-8684DBAD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/>
          <a:stretch>
            <a:fillRect/>
          </a:stretch>
        </p:blipFill>
        <p:spPr>
          <a:xfrm>
            <a:off x="1693068" y="1287463"/>
            <a:ext cx="6884790" cy="3619500"/>
          </a:xfrm>
          <a:custGeom>
            <a:avLst/>
            <a:gdLst>
              <a:gd name="connsiteX0" fmla="*/ 0 w 4064000"/>
              <a:gd name="connsiteY0" fmla="*/ 0 h 6858000"/>
              <a:gd name="connsiteX1" fmla="*/ 4064000 w 4064000"/>
              <a:gd name="connsiteY1" fmla="*/ 0 h 6858000"/>
              <a:gd name="connsiteX2" fmla="*/ 4064000 w 4064000"/>
              <a:gd name="connsiteY2" fmla="*/ 6858000 h 6858000"/>
              <a:gd name="connsiteX3" fmla="*/ 0 w 406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4064000" y="0"/>
                </a:lnTo>
                <a:lnTo>
                  <a:pt x="406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8B888A-6DE4-40DE-AD0C-A71FAD5C0829}"/>
              </a:ext>
            </a:extLst>
          </p:cNvPr>
          <p:cNvSpPr/>
          <p:nvPr/>
        </p:nvSpPr>
        <p:spPr>
          <a:xfrm>
            <a:off x="396529" y="1628775"/>
            <a:ext cx="800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HelveticaExt-Normal"/>
                <a:ea typeface="OPPOSans B"/>
              </a:rPr>
              <a:t>背景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38654F-94BE-4B4F-9EE0-4CE35928730E}"/>
              </a:ext>
            </a:extLst>
          </p:cNvPr>
          <p:cNvSpPr/>
          <p:nvPr/>
        </p:nvSpPr>
        <p:spPr>
          <a:xfrm>
            <a:off x="1704909" y="1628775"/>
            <a:ext cx="2069797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2100" dirty="0">
                <a:solidFill>
                  <a:srgbClr val="FAF3EE"/>
                </a:solidFill>
                <a:latin typeface="HelveticaExt-Normal"/>
                <a:ea typeface="OPPOSans B"/>
              </a:rPr>
              <a:t>新中国成立以来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E6D355C-D1CC-4BA7-BB28-7FFA7FB1774D}"/>
              </a:ext>
            </a:extLst>
          </p:cNvPr>
          <p:cNvCxnSpPr>
            <a:cxnSpLocks/>
          </p:cNvCxnSpPr>
          <p:nvPr/>
        </p:nvCxnSpPr>
        <p:spPr>
          <a:xfrm>
            <a:off x="1761902" y="2133413"/>
            <a:ext cx="6612359" cy="0"/>
          </a:xfrm>
          <a:prstGeom prst="line">
            <a:avLst/>
          </a:prstGeom>
          <a:ln>
            <a:solidFill>
              <a:srgbClr val="FAF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98CC264-2139-4E3B-AE89-C35C14BE06CD}"/>
              </a:ext>
            </a:extLst>
          </p:cNvPr>
          <p:cNvSpPr/>
          <p:nvPr/>
        </p:nvSpPr>
        <p:spPr>
          <a:xfrm>
            <a:off x="511945" y="2454961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动因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2DC0BA-0168-44C5-B2E9-E5CC4C2AD984}"/>
              </a:ext>
            </a:extLst>
          </p:cNvPr>
          <p:cNvSpPr/>
          <p:nvPr/>
        </p:nvSpPr>
        <p:spPr>
          <a:xfrm>
            <a:off x="511945" y="3281147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效应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DD9BFC-917C-43B9-A01D-BFC2FF6B534F}"/>
              </a:ext>
            </a:extLst>
          </p:cNvPr>
          <p:cNvSpPr/>
          <p:nvPr/>
        </p:nvSpPr>
        <p:spPr>
          <a:xfrm>
            <a:off x="519476" y="4160911"/>
            <a:ext cx="54672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>
                    <a:alpha val="40000"/>
                  </a:prstClr>
                </a:solidFill>
                <a:latin typeface="HelveticaExt-Normal"/>
                <a:ea typeface="OPPOSans B"/>
              </a:rPr>
              <a:t>响应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0CF2E5-E54D-4D43-8728-D4EB8116CFCC}"/>
              </a:ext>
            </a:extLst>
          </p:cNvPr>
          <p:cNvSpPr/>
          <p:nvPr/>
        </p:nvSpPr>
        <p:spPr>
          <a:xfrm>
            <a:off x="777329" y="2241465"/>
            <a:ext cx="38621" cy="38621"/>
          </a:xfrm>
          <a:prstGeom prst="ellipse">
            <a:avLst/>
          </a:prstGeom>
          <a:solidFill>
            <a:srgbClr val="FAF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4CF5802-E5AD-4F56-B71C-507CD484D6C3}"/>
              </a:ext>
            </a:extLst>
          </p:cNvPr>
          <p:cNvSpPr/>
          <p:nvPr/>
        </p:nvSpPr>
        <p:spPr>
          <a:xfrm>
            <a:off x="777329" y="3048723"/>
            <a:ext cx="38621" cy="38621"/>
          </a:xfrm>
          <a:prstGeom prst="ellipse">
            <a:avLst/>
          </a:prstGeom>
          <a:solidFill>
            <a:srgbClr val="FAF3E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90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8B51BA6-55BA-4652-9189-9B6A299C2853}"/>
              </a:ext>
            </a:extLst>
          </p:cNvPr>
          <p:cNvSpPr/>
          <p:nvPr/>
        </p:nvSpPr>
        <p:spPr>
          <a:xfrm>
            <a:off x="777329" y="3855598"/>
            <a:ext cx="38621" cy="38621"/>
          </a:xfrm>
          <a:prstGeom prst="ellipse">
            <a:avLst/>
          </a:prstGeom>
          <a:solidFill>
            <a:srgbClr val="FAF3E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900">
              <a:solidFill>
                <a:prstClr val="white"/>
              </a:solidFill>
              <a:latin typeface="HelveticaExt-Normal"/>
              <a:ea typeface="OPPOSans B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56FF55-DAC6-49B0-B540-080F4F997AEE}"/>
              </a:ext>
            </a:extLst>
          </p:cNvPr>
          <p:cNvSpPr txBox="1"/>
          <p:nvPr/>
        </p:nvSpPr>
        <p:spPr>
          <a:xfrm>
            <a:off x="1704909" y="2171899"/>
            <a:ext cx="933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5E6DB"/>
                </a:solidFill>
              </a:rPr>
              <a:t>20</a:t>
            </a:r>
            <a:r>
              <a:rPr lang="zh-CN" altLang="en-US" sz="900" dirty="0">
                <a:solidFill>
                  <a:srgbClr val="F5E6DB"/>
                </a:solidFill>
              </a:rPr>
              <a:t>世纪</a:t>
            </a:r>
            <a:r>
              <a:rPr lang="en-US" altLang="zh-CN" sz="900" dirty="0">
                <a:solidFill>
                  <a:srgbClr val="F5E6DB"/>
                </a:solidFill>
              </a:rPr>
              <a:t>70</a:t>
            </a:r>
            <a:r>
              <a:rPr lang="zh-CN" altLang="en-US" sz="900" dirty="0">
                <a:solidFill>
                  <a:srgbClr val="F5E6DB"/>
                </a:solidFill>
              </a:rPr>
              <a:t>年代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BFA010-56F2-404B-8338-D69C254F9400}"/>
              </a:ext>
            </a:extLst>
          </p:cNvPr>
          <p:cNvSpPr txBox="1"/>
          <p:nvPr/>
        </p:nvSpPr>
        <p:spPr>
          <a:xfrm>
            <a:off x="4229100" y="3086100"/>
            <a:ext cx="6858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5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6FEDDB-A536-4024-96C5-CA38B492BD2B}"/>
              </a:ext>
            </a:extLst>
          </p:cNvPr>
          <p:cNvSpPr txBox="1"/>
          <p:nvPr/>
        </p:nvSpPr>
        <p:spPr>
          <a:xfrm>
            <a:off x="4000500" y="2171899"/>
            <a:ext cx="99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5E6DB"/>
                </a:solidFill>
              </a:rPr>
              <a:t>20</a:t>
            </a:r>
            <a:r>
              <a:rPr lang="zh-CN" altLang="en-US" sz="900" dirty="0">
                <a:solidFill>
                  <a:srgbClr val="F5E6DB"/>
                </a:solidFill>
              </a:rPr>
              <a:t>世纪</a:t>
            </a:r>
            <a:r>
              <a:rPr lang="en-US" altLang="zh-CN" sz="900" dirty="0">
                <a:solidFill>
                  <a:srgbClr val="F5E6DB"/>
                </a:solidFill>
              </a:rPr>
              <a:t>90</a:t>
            </a:r>
            <a:r>
              <a:rPr lang="zh-CN" altLang="en-US" sz="900" dirty="0">
                <a:solidFill>
                  <a:srgbClr val="F5E6DB"/>
                </a:solidFill>
              </a:rPr>
              <a:t>年代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F8F78B-6275-4009-B949-456359F45D91}"/>
              </a:ext>
            </a:extLst>
          </p:cNvPr>
          <p:cNvSpPr txBox="1"/>
          <p:nvPr/>
        </p:nvSpPr>
        <p:spPr>
          <a:xfrm>
            <a:off x="6238875" y="2171899"/>
            <a:ext cx="962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F5E6DB"/>
                </a:solidFill>
              </a:rPr>
              <a:t>21</a:t>
            </a:r>
            <a:r>
              <a:rPr lang="zh-CN" altLang="en-US" sz="900" dirty="0">
                <a:solidFill>
                  <a:srgbClr val="F5E6DB"/>
                </a:solidFill>
              </a:rPr>
              <a:t>世纪初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2EEEF8-4AD0-4BE9-B034-B065650988BC}"/>
              </a:ext>
            </a:extLst>
          </p:cNvPr>
          <p:cNvSpPr txBox="1"/>
          <p:nvPr/>
        </p:nvSpPr>
        <p:spPr>
          <a:xfrm>
            <a:off x="1704909" y="2347912"/>
            <a:ext cx="21193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AF3EE"/>
                </a:solidFill>
              </a:rPr>
              <a:t>生育率呈不断下降的趋势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ACED245-CA88-442B-B515-A09C14744CDE}"/>
              </a:ext>
            </a:extLst>
          </p:cNvPr>
          <p:cNvSpPr txBox="1"/>
          <p:nvPr/>
        </p:nvSpPr>
        <p:spPr>
          <a:xfrm>
            <a:off x="4000500" y="2347913"/>
            <a:ext cx="2109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AF3EE"/>
                </a:solidFill>
              </a:rPr>
              <a:t>生育率跌入更低水平以下，并持续走低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9AEEA61-4F2C-439D-9A09-6C48A4DC664E}"/>
              </a:ext>
            </a:extLst>
          </p:cNvPr>
          <p:cNvSpPr txBox="1"/>
          <p:nvPr/>
        </p:nvSpPr>
        <p:spPr>
          <a:xfrm>
            <a:off x="6238875" y="2347913"/>
            <a:ext cx="20621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rgbClr val="FAF3EE"/>
                </a:solidFill>
              </a:rPr>
              <a:t>二孩政策没有达到预期效果，生育率再次下降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4923FCF-231F-4E3B-BF0A-838822D12E5D}"/>
              </a:ext>
            </a:extLst>
          </p:cNvPr>
          <p:cNvSpPr/>
          <p:nvPr/>
        </p:nvSpPr>
        <p:spPr>
          <a:xfrm>
            <a:off x="1881717" y="3477220"/>
            <a:ext cx="6562196" cy="31503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1500" dist="50800" dir="5400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688C947-2956-4BCD-A557-2B9FDEFD7594}"/>
              </a:ext>
            </a:extLst>
          </p:cNvPr>
          <p:cNvCxnSpPr>
            <a:cxnSpLocks/>
          </p:cNvCxnSpPr>
          <p:nvPr/>
        </p:nvCxnSpPr>
        <p:spPr>
          <a:xfrm>
            <a:off x="1731169" y="2147292"/>
            <a:ext cx="2091531" cy="0"/>
          </a:xfrm>
          <a:prstGeom prst="line">
            <a:avLst/>
          </a:prstGeom>
          <a:ln>
            <a:solidFill>
              <a:srgbClr val="7F6C5B"/>
            </a:solidFill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CBA6628-5A3E-40CA-BF26-5022F01DDDAD}"/>
              </a:ext>
            </a:extLst>
          </p:cNvPr>
          <p:cNvCxnSpPr>
            <a:cxnSpLocks/>
          </p:cNvCxnSpPr>
          <p:nvPr/>
        </p:nvCxnSpPr>
        <p:spPr>
          <a:xfrm>
            <a:off x="4060270" y="2147292"/>
            <a:ext cx="1979771" cy="0"/>
          </a:xfrm>
          <a:prstGeom prst="line">
            <a:avLst/>
          </a:prstGeom>
          <a:ln>
            <a:solidFill>
              <a:srgbClr val="7F6C5B"/>
            </a:solidFill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307E7E2-792E-478D-98F5-A72891DD36A5}"/>
              </a:ext>
            </a:extLst>
          </p:cNvPr>
          <p:cNvCxnSpPr>
            <a:cxnSpLocks/>
          </p:cNvCxnSpPr>
          <p:nvPr/>
        </p:nvCxnSpPr>
        <p:spPr>
          <a:xfrm>
            <a:off x="6284358" y="2147292"/>
            <a:ext cx="2045494" cy="0"/>
          </a:xfrm>
          <a:prstGeom prst="line">
            <a:avLst/>
          </a:prstGeom>
          <a:ln>
            <a:solidFill>
              <a:srgbClr val="7F6C5B"/>
            </a:solidFill>
          </a:ln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BA57A835-9F07-4701-AB66-A334476D7E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9910" b="6202"/>
          <a:stretch/>
        </p:blipFill>
        <p:spPr>
          <a:xfrm>
            <a:off x="2006600" y="3503613"/>
            <a:ext cx="5943601" cy="24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7176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918</Words>
  <Application>Microsoft Office PowerPoint</Application>
  <PresentationFormat>全屏显示(4:3)</PresentationFormat>
  <Paragraphs>72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HelveticaExt-Normal</vt:lpstr>
      <vt:lpstr>Arial</vt:lpstr>
      <vt:lpstr>Calibri</vt:lpstr>
      <vt:lpstr>Office 主题</vt:lpstr>
      <vt:lpstr>三孩政策</vt:lpstr>
      <vt:lpstr>一、背景</vt:lpstr>
      <vt:lpstr>二、动因</vt:lpstr>
      <vt:lpstr>三、效应</vt:lpstr>
      <vt:lpstr>三、效应</vt:lpstr>
      <vt:lpstr>四、积极响应</vt:lpstr>
      <vt:lpstr>四、积极响应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三孩政策</dc:title>
  <dc:creator>cz</dc:creator>
  <cp:lastModifiedBy>磊 孙</cp:lastModifiedBy>
  <cp:revision>2</cp:revision>
  <dcterms:created xsi:type="dcterms:W3CDTF">2021-11-18T05:05:21Z</dcterms:created>
  <dcterms:modified xsi:type="dcterms:W3CDTF">2021-11-18T14:01:11Z</dcterms:modified>
</cp:coreProperties>
</file>